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8" r:id="rId6"/>
    <p:sldId id="270" r:id="rId7"/>
    <p:sldId id="271" r:id="rId8"/>
    <p:sldId id="272" r:id="rId9"/>
    <p:sldId id="259" r:id="rId10"/>
    <p:sldId id="260" r:id="rId11"/>
    <p:sldId id="297" r:id="rId12"/>
    <p:sldId id="273" r:id="rId13"/>
    <p:sldId id="289" r:id="rId14"/>
    <p:sldId id="274" r:id="rId15"/>
    <p:sldId id="290" r:id="rId16"/>
    <p:sldId id="275" r:id="rId17"/>
    <p:sldId id="298" r:id="rId18"/>
    <p:sldId id="300" r:id="rId19"/>
    <p:sldId id="302" r:id="rId20"/>
    <p:sldId id="303" r:id="rId21"/>
    <p:sldId id="276" r:id="rId22"/>
    <p:sldId id="291" r:id="rId23"/>
    <p:sldId id="292" r:id="rId24"/>
    <p:sldId id="293" r:id="rId25"/>
    <p:sldId id="294" r:id="rId26"/>
    <p:sldId id="295" r:id="rId27"/>
    <p:sldId id="304" r:id="rId28"/>
    <p:sldId id="26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69" d="100"/>
          <a:sy n="69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nna.Haro@Houstonisd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0506ddce95cb4bf7a2551941e8de3592%40thread.tacv2/1599494578989?context=%7b%22Tid%22%3a%22f5eb9966-9336-4b33-8895-9982425b13ed%22%2c%22Oid%22%3a%223a90adaa-2832-46f7-acbe-01dd7a086180%22%7d" TargetMode="External"/><Relationship Id="rId2" Type="http://schemas.openxmlformats.org/officeDocument/2006/relationships/hyperlink" Target="mailto:Anna.Haro@Houstonisd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2" r="27623" b="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5683D043-25BB-4AC9-8130-641179672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3323345"/>
          </a:xfrm>
          <a:prstGeom prst="rect">
            <a:avLst/>
          </a:prstGeom>
          <a:gradFill flip="none" rotWithShape="1">
            <a:gsLst>
              <a:gs pos="57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4" y="352338"/>
            <a:ext cx="11548532" cy="41987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7200" dirty="0">
                <a:solidFill>
                  <a:schemeClr val="accent1"/>
                </a:solidFill>
                <a:highlight>
                  <a:srgbClr val="000000"/>
                </a:highlight>
              </a:rPr>
              <a:t>Intro to  SOAP Notes</a:t>
            </a:r>
            <a:br>
              <a:rPr lang="en-US" sz="7200" dirty="0">
                <a:solidFill>
                  <a:schemeClr val="accent1"/>
                </a:solidFill>
                <a:highlight>
                  <a:srgbClr val="000000"/>
                </a:highlight>
              </a:rPr>
            </a:br>
            <a:r>
              <a:rPr lang="en-US" sz="7200" dirty="0">
                <a:solidFill>
                  <a:schemeClr val="accent1"/>
                </a:solidFill>
                <a:highlight>
                  <a:srgbClr val="000000"/>
                </a:highlight>
              </a:rPr>
              <a:t>Westside High School</a:t>
            </a:r>
            <a:br>
              <a:rPr lang="en-US" sz="7200" dirty="0">
                <a:solidFill>
                  <a:schemeClr val="accent1"/>
                </a:solidFill>
                <a:highlight>
                  <a:srgbClr val="000000"/>
                </a:highlight>
              </a:rPr>
            </a:br>
            <a:r>
              <a:rPr lang="en-US" sz="7200" dirty="0">
                <a:solidFill>
                  <a:schemeClr val="accent1"/>
                </a:solidFill>
                <a:highlight>
                  <a:srgbClr val="000000"/>
                </a:highlight>
              </a:rPr>
              <a:t>Dr. Anna Haro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61CCAC-6875-474C-8E9E-F57ABF078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047" y="4704862"/>
            <a:ext cx="12191999" cy="2155484"/>
          </a:xfrm>
          <a:prstGeom prst="rect">
            <a:avLst/>
          </a:prstGeom>
          <a:gradFill flip="none" rotWithShape="1">
            <a:gsLst>
              <a:gs pos="59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733" y="4718033"/>
            <a:ext cx="10634738" cy="1175039"/>
          </a:xfrm>
        </p:spPr>
        <p:txBody>
          <a:bodyPr anchor="b">
            <a:normAutofit/>
          </a:bodyPr>
          <a:lstStyle/>
          <a:p>
            <a:r>
              <a:rPr lang="en-US" sz="4000">
                <a:highlight>
                  <a:srgbClr val="000000"/>
                </a:highlight>
              </a:rPr>
              <a:t>February 2022</a:t>
            </a:r>
            <a:endParaRPr lang="en-US" sz="4000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Definitions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3. What is objective?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675250"/>
            <a:ext cx="8393723" cy="6030350"/>
          </a:xfrm>
        </p:spPr>
        <p:txBody>
          <a:bodyPr>
            <a:normAutofit/>
          </a:bodyPr>
          <a:lstStyle/>
          <a:p>
            <a:r>
              <a:rPr lang="en-US" sz="3000" dirty="0"/>
              <a:t>The O stands for objective information.</a:t>
            </a:r>
          </a:p>
          <a:p>
            <a:r>
              <a:rPr lang="en-US" sz="3000" dirty="0">
                <a:solidFill>
                  <a:srgbClr val="FF0000"/>
                </a:solidFill>
              </a:rPr>
              <a:t>The objective information contains the medical information and past medical history that can be _________  or confirmed.</a:t>
            </a:r>
          </a:p>
          <a:p>
            <a:r>
              <a:rPr lang="en-US" sz="3000" dirty="0"/>
              <a:t>Objective information includes health care information that CAN be verified by lab work, diagnostic tests, or other means of measurement. </a:t>
            </a:r>
            <a:r>
              <a:rPr lang="en-US" sz="3000" dirty="0">
                <a:solidFill>
                  <a:srgbClr val="FF0000"/>
                </a:solidFill>
              </a:rPr>
              <a:t>(What type of medical tests and measurements can patients receive?)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26178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Definitions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4. What is the Assessment?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What is the problem List?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675250"/>
            <a:ext cx="8393723" cy="618275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Assessment includes a complete list of all the patient’s medical problems and their current medications.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u="sng" dirty="0">
                <a:solidFill>
                  <a:schemeClr val="tx1"/>
                </a:solidFill>
              </a:rPr>
              <a:t>Problem List </a:t>
            </a:r>
            <a:r>
              <a:rPr lang="en-US" sz="2800" dirty="0">
                <a:solidFill>
                  <a:schemeClr val="tx1"/>
                </a:solidFill>
              </a:rPr>
              <a:t>is listed in order of priority – most severe or most urgent medical problems are listed first, with lesser problems down the list. The list includes both acute illness and chronic illness</a:t>
            </a:r>
            <a:r>
              <a:rPr lang="en-US" sz="2800" dirty="0">
                <a:solidFill>
                  <a:schemeClr val="accent1"/>
                </a:solidFill>
              </a:rPr>
              <a:t>. </a:t>
            </a:r>
            <a:r>
              <a:rPr lang="en-US" sz="2800" dirty="0">
                <a:solidFill>
                  <a:srgbClr val="FF0000"/>
                </a:solidFill>
              </a:rPr>
              <a:t>(What is the difference between acute and chronic?)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assessment also includes a list and explanation of the patient’s complete medication list, including drug allergies, OTC, RX, and vitamin/supplements. This complete list can be obtained from the patient during the </a:t>
            </a:r>
            <a:r>
              <a:rPr lang="en-US" sz="2800" u="sng" dirty="0">
                <a:solidFill>
                  <a:schemeClr val="tx1"/>
                </a:solidFill>
              </a:rPr>
              <a:t>CMR</a:t>
            </a:r>
            <a:r>
              <a:rPr lang="en-US" sz="2800" dirty="0">
                <a:solidFill>
                  <a:schemeClr val="tx1"/>
                </a:solidFill>
              </a:rPr>
              <a:t> – comprehensive medication review</a:t>
            </a:r>
            <a:r>
              <a:rPr lang="en-US" sz="2800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5231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Definitions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5. What is the Plan?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675250"/>
            <a:ext cx="8393723" cy="618275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plan explains the actions and changes the patient will take to improve their health condition.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plan should always include: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Goals of </a:t>
            </a:r>
            <a:r>
              <a:rPr lang="en-US" sz="2500" dirty="0" err="1">
                <a:solidFill>
                  <a:schemeClr val="tx1"/>
                </a:solidFill>
              </a:rPr>
              <a:t>tx</a:t>
            </a:r>
            <a:r>
              <a:rPr lang="en-US" sz="2500" dirty="0">
                <a:solidFill>
                  <a:schemeClr val="tx1"/>
                </a:solidFill>
              </a:rPr>
              <a:t> for the new dx</a:t>
            </a:r>
            <a:endParaRPr lang="en-US" sz="2500" dirty="0">
              <a:solidFill>
                <a:schemeClr val="accent1"/>
              </a:solidFill>
            </a:endParaRPr>
          </a:p>
          <a:p>
            <a:pPr marL="781200" lvl="1" indent="-457200">
              <a:buFont typeface="+mj-lt"/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New RX and other </a:t>
            </a:r>
            <a:r>
              <a:rPr lang="en-US" sz="2500" dirty="0" err="1">
                <a:solidFill>
                  <a:schemeClr val="tx1"/>
                </a:solidFill>
              </a:rPr>
              <a:t>tx</a:t>
            </a:r>
            <a:r>
              <a:rPr lang="en-US" sz="2500" dirty="0">
                <a:solidFill>
                  <a:schemeClr val="tx1"/>
                </a:solidFill>
              </a:rPr>
              <a:t> for the new dx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Follow-up instructions for the new dx (how/when to contact, what to do if condition worsens…)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500" dirty="0">
                <a:solidFill>
                  <a:schemeClr val="tx1"/>
                </a:solidFill>
              </a:rPr>
              <a:t>Changes/Continuations: should there be changes to existing medications? Changes to other </a:t>
            </a:r>
            <a:r>
              <a:rPr lang="en-US" sz="2500" dirty="0" err="1">
                <a:solidFill>
                  <a:schemeClr val="tx1"/>
                </a:solidFill>
              </a:rPr>
              <a:t>tx</a:t>
            </a:r>
            <a:r>
              <a:rPr lang="en-US" sz="2500" dirty="0">
                <a:solidFill>
                  <a:schemeClr val="tx1"/>
                </a:solidFill>
              </a:rPr>
              <a:t>? Note: every dx in the Problem List should be addressed in the plan.</a:t>
            </a:r>
          </a:p>
        </p:txBody>
      </p:sp>
    </p:spTree>
    <p:extLst>
      <p:ext uri="{BB962C8B-B14F-4D97-AF65-F5344CB8AC3E}">
        <p14:creationId xmlns:p14="http://schemas.microsoft.com/office/powerpoint/2010/main" val="1135670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B. New terms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393723" cy="62143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SOAP note uses medical abbreviations to communicate.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Today, we will skim over a long list of abbreviations used in the subjective and objective sections of the SOAP note.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As we continue learning new DX and </a:t>
            </a:r>
            <a:r>
              <a:rPr lang="en-US" sz="2800" dirty="0" err="1">
                <a:solidFill>
                  <a:schemeClr val="tx1"/>
                </a:solidFill>
              </a:rPr>
              <a:t>tx</a:t>
            </a:r>
            <a:r>
              <a:rPr lang="en-US" sz="2800" dirty="0">
                <a:solidFill>
                  <a:schemeClr val="tx1"/>
                </a:solidFill>
              </a:rPr>
              <a:t> throughout the year, we will add more abbreviations and symbols used to document information on the SOAP note.</a:t>
            </a:r>
          </a:p>
        </p:txBody>
      </p:sp>
    </p:spTree>
    <p:extLst>
      <p:ext uri="{BB962C8B-B14F-4D97-AF65-F5344CB8AC3E}">
        <p14:creationId xmlns:p14="http://schemas.microsoft.com/office/powerpoint/2010/main" val="3559821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47924-C7BA-41F7-8A01-15DA5BA1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11" y="266057"/>
            <a:ext cx="11591778" cy="901561"/>
          </a:xfrm>
        </p:spPr>
        <p:txBody>
          <a:bodyPr>
            <a:normAutofit/>
          </a:bodyPr>
          <a:lstStyle/>
          <a:p>
            <a:r>
              <a:rPr lang="en-US" dirty="0"/>
              <a:t>Medical terms and Abbreviations for Subjective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7573-7F9A-4995-9BA5-07BC3E97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8" y="1167618"/>
            <a:ext cx="11765281" cy="5690381"/>
          </a:xfrm>
        </p:spPr>
        <p:txBody>
          <a:bodyPr numCol="2">
            <a:normAutofit fontScale="85000" lnSpcReduction="10000"/>
          </a:bodyPr>
          <a:lstStyle/>
          <a:p>
            <a:r>
              <a:rPr lang="en-US" sz="3300" dirty="0"/>
              <a:t>CC = chief complaint</a:t>
            </a:r>
          </a:p>
          <a:p>
            <a:r>
              <a:rPr lang="en-US" sz="3300" dirty="0" err="1"/>
              <a:t>pt</a:t>
            </a:r>
            <a:r>
              <a:rPr lang="en-US" sz="3300" dirty="0"/>
              <a:t> = patient</a:t>
            </a:r>
          </a:p>
          <a:p>
            <a:r>
              <a:rPr lang="en-US" sz="3300" dirty="0" err="1"/>
              <a:t>yo</a:t>
            </a:r>
            <a:r>
              <a:rPr lang="en-US" sz="3300" dirty="0"/>
              <a:t> or </a:t>
            </a:r>
            <a:r>
              <a:rPr lang="en-US" sz="3300" dirty="0" err="1"/>
              <a:t>y.o</a:t>
            </a:r>
            <a:r>
              <a:rPr lang="en-US" sz="3300" dirty="0"/>
              <a:t>. = years old</a:t>
            </a:r>
          </a:p>
          <a:p>
            <a:r>
              <a:rPr lang="en-US" sz="3600" dirty="0">
                <a:solidFill>
                  <a:srgbClr val="000000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♂ = male (</a:t>
            </a:r>
            <a:r>
              <a:rPr lang="en-US" sz="3600" dirty="0"/>
              <a:t>2642 alt x no spaces)</a:t>
            </a:r>
          </a:p>
          <a:p>
            <a:r>
              <a:rPr lang="en-US" sz="3600" dirty="0">
                <a:solidFill>
                  <a:srgbClr val="000000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♂ = female (2640 alt x no spaces)</a:t>
            </a:r>
          </a:p>
          <a:p>
            <a:r>
              <a:rPr lang="en-US" sz="3600" dirty="0"/>
              <a:t>NB = non-binary</a:t>
            </a:r>
          </a:p>
          <a:p>
            <a:r>
              <a:rPr lang="en-US" sz="3600" dirty="0"/>
              <a:t>WDWN = well-developed, well-nourished</a:t>
            </a:r>
          </a:p>
          <a:p>
            <a:r>
              <a:rPr lang="en-US" sz="3300" dirty="0"/>
              <a:t>c/o = complains of</a:t>
            </a:r>
          </a:p>
          <a:p>
            <a:r>
              <a:rPr lang="en-US" sz="3300" dirty="0"/>
              <a:t>s/</a:t>
            </a:r>
            <a:r>
              <a:rPr lang="en-US" sz="3300" dirty="0" err="1"/>
              <a:t>sx</a:t>
            </a:r>
            <a:r>
              <a:rPr lang="en-US" sz="3300" dirty="0"/>
              <a:t> = signs and symptoms</a:t>
            </a:r>
          </a:p>
          <a:p>
            <a:r>
              <a:rPr lang="en-US" sz="3300" dirty="0"/>
              <a:t>HPI = history of present illness</a:t>
            </a:r>
          </a:p>
          <a:p>
            <a:r>
              <a:rPr lang="en-US" sz="3300" dirty="0"/>
              <a:t>x = for/duration of (ex. x 1 </a:t>
            </a:r>
            <a:r>
              <a:rPr lang="en-US" sz="3300" dirty="0" err="1"/>
              <a:t>wk</a:t>
            </a:r>
            <a:r>
              <a:rPr lang="en-US" sz="3300" dirty="0"/>
              <a:t> or x 2 d)</a:t>
            </a:r>
          </a:p>
          <a:p>
            <a:r>
              <a:rPr lang="en-US" sz="3300" dirty="0"/>
              <a:t>d = day or days</a:t>
            </a:r>
          </a:p>
          <a:p>
            <a:r>
              <a:rPr lang="en-US" sz="3300" dirty="0" err="1"/>
              <a:t>wk</a:t>
            </a:r>
            <a:r>
              <a:rPr lang="en-US" sz="3300" dirty="0"/>
              <a:t> – week or weeks</a:t>
            </a:r>
          </a:p>
          <a:p>
            <a:r>
              <a:rPr lang="en-US" sz="3300" dirty="0" err="1"/>
              <a:t>mo</a:t>
            </a:r>
            <a:r>
              <a:rPr lang="en-US" sz="3300" dirty="0"/>
              <a:t> – month or months</a:t>
            </a:r>
          </a:p>
          <a:p>
            <a:r>
              <a:rPr lang="en-US" sz="3300" dirty="0"/>
              <a:t>HA = headache</a:t>
            </a:r>
          </a:p>
          <a:p>
            <a:r>
              <a:rPr lang="en-US" sz="3300" dirty="0"/>
              <a:t>P = pain</a:t>
            </a:r>
          </a:p>
        </p:txBody>
      </p:sp>
    </p:spTree>
    <p:extLst>
      <p:ext uri="{BB962C8B-B14F-4D97-AF65-F5344CB8AC3E}">
        <p14:creationId xmlns:p14="http://schemas.microsoft.com/office/powerpoint/2010/main" val="1553680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47924-C7BA-41F7-8A01-15DA5BA1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11" y="266057"/>
            <a:ext cx="11591778" cy="901561"/>
          </a:xfrm>
        </p:spPr>
        <p:txBody>
          <a:bodyPr>
            <a:normAutofit/>
          </a:bodyPr>
          <a:lstStyle/>
          <a:p>
            <a:r>
              <a:rPr lang="en-US" dirty="0"/>
              <a:t>Medical terms and Abbreviations for Subjective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7573-7F9A-4995-9BA5-07BC3E97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7618"/>
            <a:ext cx="12192000" cy="5690381"/>
          </a:xfrm>
        </p:spPr>
        <p:txBody>
          <a:bodyPr numCol="2">
            <a:noAutofit/>
          </a:bodyPr>
          <a:lstStyle/>
          <a:p>
            <a:r>
              <a:rPr lang="en-US" sz="3000" dirty="0"/>
              <a:t>N = nausea</a:t>
            </a:r>
          </a:p>
          <a:p>
            <a:r>
              <a:rPr lang="en-US" sz="3000" dirty="0"/>
              <a:t>V = vomiting</a:t>
            </a:r>
          </a:p>
          <a:p>
            <a:r>
              <a:rPr lang="en-US" sz="3000" dirty="0"/>
              <a:t>D = diarrhea</a:t>
            </a:r>
          </a:p>
          <a:p>
            <a:r>
              <a:rPr lang="en-US" sz="3000" dirty="0"/>
              <a:t>C = constipation</a:t>
            </a:r>
          </a:p>
          <a:p>
            <a:r>
              <a:rPr lang="en-US" sz="3000" dirty="0"/>
              <a:t>N/V = nausea and or vomiting</a:t>
            </a:r>
          </a:p>
          <a:p>
            <a:r>
              <a:rPr lang="en-US" sz="3000" dirty="0"/>
              <a:t>N/V/D – nausea, vomiting, diarrhea</a:t>
            </a:r>
          </a:p>
          <a:p>
            <a:r>
              <a:rPr lang="en-US" sz="3000" dirty="0"/>
              <a:t>hx or Hx = history</a:t>
            </a:r>
          </a:p>
          <a:p>
            <a:r>
              <a:rPr lang="en-US" sz="3000" dirty="0" err="1"/>
              <a:t>SHx</a:t>
            </a:r>
            <a:r>
              <a:rPr lang="en-US" sz="3000" dirty="0"/>
              <a:t> = social history</a:t>
            </a:r>
          </a:p>
          <a:p>
            <a:r>
              <a:rPr lang="en-US" sz="3000" dirty="0"/>
              <a:t>EtOH = (ethyl) alcohol</a:t>
            </a:r>
          </a:p>
          <a:p>
            <a:r>
              <a:rPr lang="en-US" sz="3000" dirty="0"/>
              <a:t>PPD = packs per day</a:t>
            </a:r>
          </a:p>
          <a:p>
            <a:r>
              <a:rPr lang="en-US" sz="3000" dirty="0" err="1"/>
              <a:t>FHx</a:t>
            </a:r>
            <a:r>
              <a:rPr lang="en-US" sz="3000" dirty="0"/>
              <a:t> = family history</a:t>
            </a:r>
          </a:p>
          <a:p>
            <a:r>
              <a:rPr lang="en-US" sz="3000" dirty="0"/>
              <a:t>CVD = heart dx</a:t>
            </a:r>
          </a:p>
          <a:p>
            <a:r>
              <a:rPr lang="en-US" sz="3000" dirty="0"/>
              <a:t>HTN = high blood pressure</a:t>
            </a:r>
          </a:p>
          <a:p>
            <a:r>
              <a:rPr lang="en-US" sz="3000" dirty="0"/>
              <a:t>AMI = heart attack</a:t>
            </a:r>
          </a:p>
          <a:p>
            <a:r>
              <a:rPr lang="en-US" sz="3000" dirty="0"/>
              <a:t>DM = diabetes</a:t>
            </a:r>
          </a:p>
          <a:p>
            <a:r>
              <a:rPr lang="en-US" sz="3000" dirty="0"/>
              <a:t>CA = cancer</a:t>
            </a:r>
          </a:p>
        </p:txBody>
      </p:sp>
    </p:spTree>
    <p:extLst>
      <p:ext uri="{BB962C8B-B14F-4D97-AF65-F5344CB8AC3E}">
        <p14:creationId xmlns:p14="http://schemas.microsoft.com/office/powerpoint/2010/main" val="28673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47924-C7BA-41F7-8A01-15DA5BA1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11" y="266057"/>
            <a:ext cx="11591778" cy="901561"/>
          </a:xfrm>
        </p:spPr>
        <p:txBody>
          <a:bodyPr>
            <a:normAutofit/>
          </a:bodyPr>
          <a:lstStyle/>
          <a:p>
            <a:r>
              <a:rPr lang="en-US" dirty="0"/>
              <a:t>Medical terms and Abbreviations for objective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7573-7F9A-4995-9BA5-07BC3E97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8" y="1167618"/>
            <a:ext cx="11765281" cy="5690381"/>
          </a:xfrm>
        </p:spPr>
        <p:txBody>
          <a:bodyPr numCol="2">
            <a:normAutofit fontScale="70000" lnSpcReduction="20000"/>
          </a:bodyPr>
          <a:lstStyle/>
          <a:p>
            <a:r>
              <a:rPr lang="en-US" sz="3300" dirty="0"/>
              <a:t>Blood tests:</a:t>
            </a:r>
          </a:p>
          <a:p>
            <a:r>
              <a:rPr lang="en-US" sz="3300" dirty="0"/>
              <a:t>BMP = basic metabolic panel</a:t>
            </a:r>
          </a:p>
          <a:p>
            <a:r>
              <a:rPr lang="en-US" sz="3300" dirty="0"/>
              <a:t>CMP = comprehensive metabolic panel</a:t>
            </a:r>
          </a:p>
          <a:p>
            <a:r>
              <a:rPr lang="en-US" sz="3300" dirty="0"/>
              <a:t>CBC = complete blood count</a:t>
            </a:r>
          </a:p>
          <a:p>
            <a:r>
              <a:rPr lang="en-US" sz="3300" dirty="0"/>
              <a:t>Diff = differential</a:t>
            </a:r>
          </a:p>
          <a:p>
            <a:r>
              <a:rPr lang="en-US" sz="3300" dirty="0"/>
              <a:t>WNL = within normal limits</a:t>
            </a:r>
          </a:p>
          <a:p>
            <a:r>
              <a:rPr lang="en-US" sz="3300" dirty="0"/>
              <a:t>RBC = red blood cells</a:t>
            </a:r>
          </a:p>
          <a:p>
            <a:r>
              <a:rPr lang="en-US" sz="3300" dirty="0"/>
              <a:t>WBC = white blood cells</a:t>
            </a:r>
          </a:p>
          <a:p>
            <a:r>
              <a:rPr lang="en-US" sz="3300" dirty="0"/>
              <a:t>Fe = iron</a:t>
            </a:r>
          </a:p>
          <a:p>
            <a:r>
              <a:rPr lang="en-US" sz="3300" dirty="0"/>
              <a:t>Alb = albumin</a:t>
            </a:r>
          </a:p>
          <a:p>
            <a:r>
              <a:rPr lang="en-US" sz="3300" dirty="0"/>
              <a:t>LFT = liver function tests</a:t>
            </a:r>
          </a:p>
          <a:p>
            <a:r>
              <a:rPr lang="en-US" sz="3300" dirty="0"/>
              <a:t>BUN = blood urea nitrogen</a:t>
            </a:r>
          </a:p>
          <a:p>
            <a:r>
              <a:rPr lang="en-US" sz="3300" dirty="0"/>
              <a:t>Cr = serum creatinine</a:t>
            </a:r>
          </a:p>
          <a:p>
            <a:r>
              <a:rPr lang="en-US" sz="3300" dirty="0"/>
              <a:t>est. </a:t>
            </a:r>
            <a:r>
              <a:rPr lang="en-US" sz="3300" dirty="0" err="1"/>
              <a:t>CrCl</a:t>
            </a:r>
            <a:r>
              <a:rPr lang="en-US" sz="3300" dirty="0"/>
              <a:t> = estimated creatinine clearance</a:t>
            </a:r>
          </a:p>
          <a:p>
            <a:r>
              <a:rPr lang="en-US" sz="3300" dirty="0"/>
              <a:t>BG = blood glucose</a:t>
            </a:r>
          </a:p>
          <a:p>
            <a:r>
              <a:rPr lang="en-US" sz="3300" dirty="0"/>
              <a:t>FBG or FPG = fasting blood/plasma glucose</a:t>
            </a:r>
          </a:p>
          <a:p>
            <a:r>
              <a:rPr lang="en-US" sz="3300" dirty="0"/>
              <a:t>Lipid panel includes the following 4 tests: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TC = total cholesterol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HDL = good cholesterol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LDL = bad cholesterol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TG = triglycerides</a:t>
            </a:r>
          </a:p>
          <a:p>
            <a:r>
              <a:rPr lang="en-US" sz="3300" dirty="0"/>
              <a:t>HCG = human chorionic gonadotropin</a:t>
            </a:r>
          </a:p>
          <a:p>
            <a:r>
              <a:rPr lang="en-US" sz="3300" dirty="0"/>
              <a:t>CPK = creatinine </a:t>
            </a:r>
            <a:r>
              <a:rPr lang="en-US" sz="3300" dirty="0" err="1"/>
              <a:t>phospho</a:t>
            </a:r>
            <a:r>
              <a:rPr lang="en-US" sz="3300" dirty="0"/>
              <a:t> kinase</a:t>
            </a:r>
          </a:p>
          <a:p>
            <a:r>
              <a:rPr lang="en-US" sz="3300" dirty="0"/>
              <a:t>CEA = carcinogenic embryonic antigen</a:t>
            </a:r>
          </a:p>
        </p:txBody>
      </p:sp>
    </p:spTree>
    <p:extLst>
      <p:ext uri="{BB962C8B-B14F-4D97-AF65-F5344CB8AC3E}">
        <p14:creationId xmlns:p14="http://schemas.microsoft.com/office/powerpoint/2010/main" val="254173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47924-C7BA-41F7-8A01-15DA5BA1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11" y="266057"/>
            <a:ext cx="11591778" cy="901561"/>
          </a:xfrm>
        </p:spPr>
        <p:txBody>
          <a:bodyPr>
            <a:normAutofit/>
          </a:bodyPr>
          <a:lstStyle/>
          <a:p>
            <a:r>
              <a:rPr lang="en-US" dirty="0"/>
              <a:t>Medical terms and Abbreviations for objective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7573-7F9A-4995-9BA5-07BC3E97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8" y="1167618"/>
            <a:ext cx="11765281" cy="5690381"/>
          </a:xfrm>
        </p:spPr>
        <p:txBody>
          <a:bodyPr numCol="2">
            <a:normAutofit fontScale="85000" lnSpcReduction="20000"/>
          </a:bodyPr>
          <a:lstStyle/>
          <a:p>
            <a:r>
              <a:rPr lang="en-US" sz="3300" dirty="0"/>
              <a:t>PMH = past medical history</a:t>
            </a:r>
          </a:p>
          <a:p>
            <a:r>
              <a:rPr lang="en-US" sz="3300" dirty="0"/>
              <a:t>NKDA = no known drug allergies</a:t>
            </a:r>
          </a:p>
          <a:p>
            <a:r>
              <a:rPr lang="en-US" sz="3300" dirty="0" err="1"/>
              <a:t>pcn</a:t>
            </a:r>
            <a:r>
              <a:rPr lang="en-US" sz="3300" dirty="0"/>
              <a:t> = penicillin(s)</a:t>
            </a:r>
          </a:p>
          <a:p>
            <a:r>
              <a:rPr lang="en-US" sz="3300" dirty="0"/>
              <a:t>Diagnostic tests:</a:t>
            </a:r>
          </a:p>
          <a:p>
            <a:r>
              <a:rPr lang="en-US" sz="3300" dirty="0"/>
              <a:t>XR = X-ray</a:t>
            </a:r>
          </a:p>
          <a:p>
            <a:r>
              <a:rPr lang="en-US" sz="3300" dirty="0"/>
              <a:t>CXR = chest x-ray</a:t>
            </a:r>
          </a:p>
          <a:p>
            <a:r>
              <a:rPr lang="en-US" sz="3300" dirty="0"/>
              <a:t>(XRT = radiation or radio-therapy)</a:t>
            </a:r>
          </a:p>
          <a:p>
            <a:r>
              <a:rPr lang="en-US" sz="3300" dirty="0"/>
              <a:t>bx = biopsy</a:t>
            </a:r>
          </a:p>
          <a:p>
            <a:r>
              <a:rPr lang="en-US" sz="3300" dirty="0"/>
              <a:t>cx = culture</a:t>
            </a:r>
          </a:p>
          <a:p>
            <a:r>
              <a:rPr lang="en-US" sz="3300" dirty="0"/>
              <a:t>MDR = multi-drug resistant</a:t>
            </a:r>
          </a:p>
          <a:p>
            <a:r>
              <a:rPr lang="en-US" sz="3300" dirty="0"/>
              <a:t>MRI = Magnetic Resonance Imaging</a:t>
            </a:r>
          </a:p>
          <a:p>
            <a:r>
              <a:rPr lang="en-US" sz="3300" dirty="0"/>
              <a:t>CT or CAT = Computerized tomography</a:t>
            </a:r>
          </a:p>
          <a:p>
            <a:r>
              <a:rPr lang="en-US" sz="3300" dirty="0"/>
              <a:t>PET = Positron Emission Tomography</a:t>
            </a:r>
          </a:p>
          <a:p>
            <a:r>
              <a:rPr lang="en-US" sz="3300" dirty="0"/>
              <a:t>UA = urinary analysis</a:t>
            </a:r>
          </a:p>
          <a:p>
            <a:r>
              <a:rPr lang="en-US" sz="3300" dirty="0"/>
              <a:t>EKG or ECG = electrocardiogram</a:t>
            </a:r>
          </a:p>
          <a:p>
            <a:r>
              <a:rPr lang="en-US" sz="3300" dirty="0"/>
              <a:t>BRBPR = bright red blood per rectum</a:t>
            </a:r>
          </a:p>
          <a:p>
            <a:r>
              <a:rPr lang="en-US" sz="3300" dirty="0"/>
              <a:t>OGTT = oral glucose tolerance test</a:t>
            </a:r>
          </a:p>
        </p:txBody>
      </p:sp>
    </p:spTree>
    <p:extLst>
      <p:ext uri="{BB962C8B-B14F-4D97-AF65-F5344CB8AC3E}">
        <p14:creationId xmlns:p14="http://schemas.microsoft.com/office/powerpoint/2010/main" val="110066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What is meant by the term vital signs?</a:t>
            </a:r>
          </a:p>
          <a:p>
            <a:r>
              <a:rPr lang="en-US" sz="2500" dirty="0">
                <a:solidFill>
                  <a:schemeClr val="tx1"/>
                </a:solidFill>
              </a:rPr>
              <a:t>What would happen if a patient did not have one of the vital signs?</a:t>
            </a:r>
          </a:p>
          <a:p>
            <a:r>
              <a:rPr lang="en-US" sz="2500" dirty="0">
                <a:solidFill>
                  <a:srgbClr val="FF0000"/>
                </a:solidFill>
              </a:rPr>
              <a:t>What are the most vital and essential functions of human life without which, we would not survive within minutes?</a:t>
            </a:r>
          </a:p>
        </p:txBody>
      </p:sp>
    </p:spTree>
    <p:extLst>
      <p:ext uri="{BB962C8B-B14F-4D97-AF65-F5344CB8AC3E}">
        <p14:creationId xmlns:p14="http://schemas.microsoft.com/office/powerpoint/2010/main" val="689324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1. BP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BP = Blood pressure</a:t>
            </a:r>
          </a:p>
          <a:p>
            <a:r>
              <a:rPr lang="en-US" sz="2500" dirty="0">
                <a:solidFill>
                  <a:schemeClr val="tx1"/>
                </a:solidFill>
              </a:rPr>
              <a:t>Normal blood pressure is 120/80 mmHg</a:t>
            </a:r>
          </a:p>
          <a:p>
            <a:r>
              <a:rPr lang="en-US" sz="2500" dirty="0">
                <a:solidFill>
                  <a:schemeClr val="tx1"/>
                </a:solidFill>
              </a:rPr>
              <a:t>High BP is considered greater than 140/90 mmHg</a:t>
            </a:r>
          </a:p>
          <a:p>
            <a:r>
              <a:rPr lang="en-US" sz="2500" dirty="0">
                <a:solidFill>
                  <a:schemeClr val="tx1"/>
                </a:solidFill>
              </a:rPr>
              <a:t>Low is considered less than 90/60 mmHg</a:t>
            </a:r>
          </a:p>
          <a:p>
            <a:endParaRPr lang="en-US" sz="2500" dirty="0">
              <a:solidFill>
                <a:schemeClr val="tx1"/>
              </a:solidFill>
            </a:endParaRPr>
          </a:p>
          <a:p>
            <a:r>
              <a:rPr lang="en-US" sz="2500" dirty="0">
                <a:solidFill>
                  <a:schemeClr val="tx1"/>
                </a:solidFill>
              </a:rPr>
              <a:t>Notice the correct way BP is written, spoken and the units.</a:t>
            </a:r>
          </a:p>
        </p:txBody>
      </p:sp>
    </p:spTree>
    <p:extLst>
      <p:ext uri="{BB962C8B-B14F-4D97-AF65-F5344CB8AC3E}">
        <p14:creationId xmlns:p14="http://schemas.microsoft.com/office/powerpoint/2010/main" val="1610503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874643"/>
            <a:ext cx="3611880" cy="4858359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chemeClr val="accent1"/>
                </a:solidFill>
              </a:rPr>
              <a:t>Learning objectives</a:t>
            </a:r>
            <a:br>
              <a:rPr lang="en-US" sz="4200" dirty="0">
                <a:solidFill>
                  <a:schemeClr val="accent1"/>
                </a:solidFill>
              </a:rPr>
            </a:br>
            <a:r>
              <a:rPr lang="en-US" sz="4200" dirty="0">
                <a:solidFill>
                  <a:schemeClr val="accent1"/>
                </a:solidFill>
              </a:rPr>
              <a:t>TEKS: 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§130.223. (</a:t>
            </a:r>
            <a:r>
              <a:rPr lang="en-US" sz="4000" b="1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)(1)(A) and (B) &amp; (2)(A) and (B)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548640"/>
            <a:ext cx="8420099" cy="61193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Students will develop new knowledge of medical terminology related to SOAP notes.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Students will compare and contrast the 4 sections of a SOAP note.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Students will demonstrate their prior knowledge of COVID-19.</a:t>
            </a: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2. HR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HR = Heart Rate (or sometimes called pulse)</a:t>
            </a:r>
          </a:p>
          <a:p>
            <a:r>
              <a:rPr lang="en-US" sz="2500" dirty="0">
                <a:solidFill>
                  <a:schemeClr val="tx1"/>
                </a:solidFill>
              </a:rPr>
              <a:t>Normal HR is between 60 – 100 bpm</a:t>
            </a:r>
          </a:p>
          <a:p>
            <a:r>
              <a:rPr lang="en-US" sz="2500" dirty="0">
                <a:solidFill>
                  <a:schemeClr val="tx1"/>
                </a:solidFill>
              </a:rPr>
              <a:t>Tachycardia is HR &gt; 100bpm</a:t>
            </a:r>
          </a:p>
          <a:p>
            <a:r>
              <a:rPr lang="en-US" sz="2500" dirty="0">
                <a:solidFill>
                  <a:schemeClr val="tx1"/>
                </a:solidFill>
              </a:rPr>
              <a:t>Bradycardia is HR &lt; 60 bpm</a:t>
            </a:r>
          </a:p>
          <a:p>
            <a:r>
              <a:rPr lang="en-US" sz="2500" dirty="0">
                <a:solidFill>
                  <a:schemeClr val="tx1"/>
                </a:solidFill>
              </a:rPr>
              <a:t>There are some variations to the “normal levels” based on underlying CV health. </a:t>
            </a:r>
            <a:r>
              <a:rPr lang="en-US" sz="2500" dirty="0">
                <a:solidFill>
                  <a:srgbClr val="FF0000"/>
                </a:solidFill>
              </a:rPr>
              <a:t>(Can you think of reasons why a patient could have a lower heart rate but still have a healthy heart?)</a:t>
            </a:r>
            <a:endParaRPr lang="en-US" sz="2500" dirty="0">
              <a:solidFill>
                <a:schemeClr val="tx1"/>
              </a:solidFill>
            </a:endParaRPr>
          </a:p>
          <a:p>
            <a:r>
              <a:rPr lang="en-US" sz="2500" dirty="0">
                <a:solidFill>
                  <a:schemeClr val="tx1"/>
                </a:solidFill>
              </a:rPr>
              <a:t>Notice the correct way HR is written, spoken and the units.</a:t>
            </a:r>
          </a:p>
        </p:txBody>
      </p:sp>
    </p:spTree>
    <p:extLst>
      <p:ext uri="{BB962C8B-B14F-4D97-AF65-F5344CB8AC3E}">
        <p14:creationId xmlns:p14="http://schemas.microsoft.com/office/powerpoint/2010/main" val="560695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3. 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T = temperature</a:t>
            </a:r>
          </a:p>
          <a:p>
            <a:r>
              <a:rPr lang="en-US" sz="2500" dirty="0">
                <a:solidFill>
                  <a:schemeClr val="tx1"/>
                </a:solidFill>
              </a:rPr>
              <a:t>C = Celsius or centigrade </a:t>
            </a:r>
          </a:p>
          <a:p>
            <a:r>
              <a:rPr lang="en-US" sz="2500" dirty="0">
                <a:solidFill>
                  <a:schemeClr val="tx1"/>
                </a:solidFill>
              </a:rPr>
              <a:t>F = Fahrenheit </a:t>
            </a:r>
          </a:p>
          <a:p>
            <a:r>
              <a:rPr lang="en-US" sz="2500" dirty="0">
                <a:solidFill>
                  <a:schemeClr val="tx1"/>
                </a:solidFill>
              </a:rPr>
              <a:t>Normal T range = 97 - 99˚F</a:t>
            </a:r>
          </a:p>
          <a:p>
            <a:r>
              <a:rPr lang="en-US" sz="2500" dirty="0">
                <a:solidFill>
                  <a:schemeClr val="tx1"/>
                </a:solidFill>
              </a:rPr>
              <a:t>Average T = 98.6˚F (37˚C)</a:t>
            </a:r>
          </a:p>
          <a:p>
            <a:r>
              <a:rPr lang="en-US" sz="2500" dirty="0">
                <a:solidFill>
                  <a:schemeClr val="tx1"/>
                </a:solidFill>
              </a:rPr>
              <a:t>Fever: T &gt; 100.4˚F (&gt;38˚C)</a:t>
            </a:r>
          </a:p>
          <a:p>
            <a:r>
              <a:rPr lang="en-US" sz="2500" dirty="0">
                <a:solidFill>
                  <a:schemeClr val="tx1"/>
                </a:solidFill>
              </a:rPr>
              <a:t>Low is considered less 97˚F (36.1˚C) = hypothermia</a:t>
            </a:r>
          </a:p>
          <a:p>
            <a:endParaRPr lang="en-US" sz="2500" dirty="0">
              <a:solidFill>
                <a:schemeClr val="tx1"/>
              </a:solidFill>
            </a:endParaRPr>
          </a:p>
          <a:p>
            <a:r>
              <a:rPr lang="en-US" sz="2500" dirty="0">
                <a:solidFill>
                  <a:schemeClr val="tx1"/>
                </a:solidFill>
              </a:rPr>
              <a:t>Notice the correct way T is written, spoken and the units</a:t>
            </a:r>
          </a:p>
        </p:txBody>
      </p:sp>
    </p:spTree>
    <p:extLst>
      <p:ext uri="{BB962C8B-B14F-4D97-AF65-F5344CB8AC3E}">
        <p14:creationId xmlns:p14="http://schemas.microsoft.com/office/powerpoint/2010/main" val="538672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4. RR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RR = Respiratory Rate</a:t>
            </a:r>
          </a:p>
          <a:p>
            <a:r>
              <a:rPr lang="en-US" sz="2500" dirty="0">
                <a:solidFill>
                  <a:schemeClr val="tx1"/>
                </a:solidFill>
              </a:rPr>
              <a:t>Normal RR is between 12-20 bpm</a:t>
            </a:r>
          </a:p>
          <a:p>
            <a:r>
              <a:rPr lang="en-US" sz="2500" dirty="0">
                <a:solidFill>
                  <a:schemeClr val="tx1"/>
                </a:solidFill>
              </a:rPr>
              <a:t>Tachypnea is RR &gt; 22 bpm</a:t>
            </a:r>
          </a:p>
          <a:p>
            <a:r>
              <a:rPr lang="en-US" sz="2500" dirty="0">
                <a:solidFill>
                  <a:schemeClr val="tx1"/>
                </a:solidFill>
              </a:rPr>
              <a:t>Medical professionals may us the term hyperventilation vs. hypoventilation. </a:t>
            </a:r>
            <a:r>
              <a:rPr lang="en-US" sz="2500" dirty="0">
                <a:solidFill>
                  <a:srgbClr val="FF0000"/>
                </a:solidFill>
              </a:rPr>
              <a:t>(What is the difference between these two? What is the end result?)</a:t>
            </a:r>
            <a:endParaRPr lang="en-US" sz="2500" dirty="0">
              <a:solidFill>
                <a:schemeClr val="tx1"/>
              </a:solidFill>
            </a:endParaRPr>
          </a:p>
          <a:p>
            <a:r>
              <a:rPr lang="en-US" sz="2500" dirty="0">
                <a:solidFill>
                  <a:schemeClr val="tx1"/>
                </a:solidFill>
              </a:rPr>
              <a:t>Notice the correct way RR is written, spoken and the units.</a:t>
            </a:r>
          </a:p>
        </p:txBody>
      </p:sp>
    </p:spTree>
    <p:extLst>
      <p:ext uri="{BB962C8B-B14F-4D97-AF65-F5344CB8AC3E}">
        <p14:creationId xmlns:p14="http://schemas.microsoft.com/office/powerpoint/2010/main" val="1908802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5. O2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O2 = oxygen saturation or sometimes called “pulse Ox”</a:t>
            </a:r>
          </a:p>
          <a:p>
            <a:r>
              <a:rPr lang="en-US" sz="2500" dirty="0">
                <a:solidFill>
                  <a:schemeClr val="tx1"/>
                </a:solidFill>
              </a:rPr>
              <a:t>Normal O2 &gt; 95%</a:t>
            </a:r>
          </a:p>
          <a:p>
            <a:r>
              <a:rPr lang="en-US" sz="2500" dirty="0">
                <a:solidFill>
                  <a:srgbClr val="FF0000"/>
                </a:solidFill>
              </a:rPr>
              <a:t>Hypoxia results when the oxygen level is too _________.</a:t>
            </a:r>
          </a:p>
          <a:p>
            <a:r>
              <a:rPr lang="en-US" sz="2500" dirty="0">
                <a:solidFill>
                  <a:schemeClr val="tx1"/>
                </a:solidFill>
              </a:rPr>
              <a:t>As oxygen levels decrease, carbon dioxide increases, and this can lead to serious consequences throughout the body.</a:t>
            </a:r>
          </a:p>
          <a:p>
            <a:r>
              <a:rPr lang="en-US" sz="2500" dirty="0">
                <a:solidFill>
                  <a:schemeClr val="tx1"/>
                </a:solidFill>
              </a:rPr>
              <a:t>Notice the correct way O2 is written, spoken and the units.</a:t>
            </a:r>
          </a:p>
          <a:p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091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C. Vital Signs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The final abbreviation (of the slides)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548639"/>
            <a:ext cx="8512992" cy="62143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VSSAF = </a:t>
            </a:r>
          </a:p>
          <a:p>
            <a:r>
              <a:rPr lang="en-US" sz="2500" dirty="0">
                <a:solidFill>
                  <a:schemeClr val="tx1"/>
                </a:solidFill>
              </a:rPr>
              <a:t>Vital signs stable afebrile</a:t>
            </a:r>
          </a:p>
          <a:p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65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2AF00E-D433-4047-863F-BCB69CEC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588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3CE13-0816-45F4-B158-F51CF6A3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59" y="938022"/>
            <a:ext cx="6647905" cy="6389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Questions?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97DBEA-6DFC-457A-9850-E53505354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446CF5-953A-4916-BFF4-F5558E5C2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7B945C-B433-4DFF-9A67-A5C9257E4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A3337-BFD5-43D7-8960-E27D05B1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577010"/>
            <a:ext cx="7401811" cy="467979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Type questions in the chat or:</a:t>
            </a:r>
          </a:p>
          <a:p>
            <a:pPr lvl="1"/>
            <a:r>
              <a:rPr lang="en-US" sz="3000" dirty="0">
                <a:solidFill>
                  <a:srgbClr val="FFFFFF"/>
                </a:solidFill>
              </a:rPr>
              <a:t>Email me: </a:t>
            </a:r>
            <a:r>
              <a:rPr lang="en-US" sz="3000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Anna.Haro@Houstonisd.org</a:t>
            </a:r>
            <a:endParaRPr lang="en-US" sz="3000" dirty="0">
              <a:solidFill>
                <a:srgbClr val="FFFFFF"/>
              </a:solidFill>
            </a:endParaRPr>
          </a:p>
          <a:p>
            <a:pPr lvl="1"/>
            <a:r>
              <a:rPr lang="en-US" sz="3000" dirty="0">
                <a:solidFill>
                  <a:srgbClr val="FFFFFF"/>
                </a:solidFill>
              </a:rPr>
              <a:t>Send me a message via Remind</a:t>
            </a:r>
          </a:p>
          <a:p>
            <a:pPr lvl="1"/>
            <a:r>
              <a:rPr lang="en-US" sz="3000" dirty="0">
                <a:solidFill>
                  <a:srgbClr val="FFFFFF"/>
                </a:solidFill>
              </a:rPr>
              <a:t>Join me at Office Hours during lunch</a:t>
            </a:r>
          </a:p>
        </p:txBody>
      </p:sp>
      <p:pic>
        <p:nvPicPr>
          <p:cNvPr id="7" name="Graphic 6" descr="Mail Reply">
            <a:extLst>
              <a:ext uri="{FF2B5EF4-FFF2-40B4-BE49-F238E27FC236}">
                <a16:creationId xmlns:a16="http://schemas.microsoft.com/office/drawing/2014/main" id="{F40DCFFC-3640-486B-8C31-8866108EA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761" y="2049354"/>
            <a:ext cx="3053422" cy="305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51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1124999"/>
            <a:ext cx="3611880" cy="4608003"/>
          </a:xfrm>
        </p:spPr>
        <p:txBody>
          <a:bodyPr anchor="ctr">
            <a:normAutofit/>
          </a:bodyPr>
          <a:lstStyle/>
          <a:p>
            <a:r>
              <a:rPr lang="en-US" sz="4000" dirty="0" err="1">
                <a:solidFill>
                  <a:schemeClr val="accent1"/>
                </a:solidFill>
              </a:rPr>
              <a:t>Objetivos</a:t>
            </a:r>
            <a:r>
              <a:rPr lang="en-US" sz="4000" dirty="0">
                <a:solidFill>
                  <a:schemeClr val="accent1"/>
                </a:solidFill>
              </a:rPr>
              <a:t> de </a:t>
            </a:r>
            <a:r>
              <a:rPr lang="en-US" sz="4000" dirty="0" err="1">
                <a:solidFill>
                  <a:schemeClr val="accent1"/>
                </a:solidFill>
              </a:rPr>
              <a:t>aprendizaje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TEKS: 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§130.223. (</a:t>
            </a:r>
            <a:r>
              <a:rPr lang="en-US" sz="3600" b="1" cap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)(1)(A) and (B) &amp; (2)(A) and (B)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br>
              <a:rPr lang="en-US" sz="4000" dirty="0">
                <a:solidFill>
                  <a:schemeClr val="accent1"/>
                </a:solidFill>
              </a:rPr>
            </a:b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548640"/>
            <a:ext cx="8420099" cy="61193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3200" dirty="0"/>
              <a:t>Los estudiantes desarrollarán nuevos conocimientos de terminología médica relacionada con las notas SOAP.</a:t>
            </a:r>
          </a:p>
          <a:p>
            <a:pPr>
              <a:lnSpc>
                <a:spcPct val="100000"/>
              </a:lnSpc>
            </a:pPr>
            <a:r>
              <a:rPr lang="es-ES" sz="3200" dirty="0"/>
              <a:t>Los estudiantes compararán y contrastarán las 4 secciones de una nota SOAP.</a:t>
            </a:r>
          </a:p>
          <a:p>
            <a:pPr>
              <a:lnSpc>
                <a:spcPct val="100000"/>
              </a:lnSpc>
            </a:pPr>
            <a:r>
              <a:rPr lang="es-ES" sz="3200" dirty="0"/>
              <a:t>Los estudiantes demostrarán su conocimiento previo de COVID-19.</a:t>
            </a:r>
            <a:endParaRPr lang="en-US" sz="32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93912C-8AE6-42F8-B291-6B2BC6114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01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38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874643"/>
            <a:ext cx="3611880" cy="4858359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chemeClr val="accent1"/>
                </a:solidFill>
              </a:rPr>
              <a:t>Outline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548640"/>
            <a:ext cx="8420099" cy="6119366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s-ES" sz="2400" dirty="0" err="1"/>
              <a:t>Definitions</a:t>
            </a:r>
            <a:endParaRPr lang="es-ES" sz="2400" dirty="0"/>
          </a:p>
          <a:p>
            <a:pPr marL="781200" lvl="1" indent="-457200">
              <a:buFont typeface="+mj-lt"/>
              <a:buAutoNum type="arabicPeriod"/>
            </a:pPr>
            <a:r>
              <a:rPr lang="es-ES" sz="2100" dirty="0"/>
              <a:t>SOAP</a:t>
            </a:r>
          </a:p>
          <a:p>
            <a:pPr marL="781200" lvl="1" indent="-457200">
              <a:buFont typeface="+mj-lt"/>
              <a:buAutoNum type="arabicPeriod"/>
            </a:pPr>
            <a:r>
              <a:rPr lang="es-ES" sz="2100" dirty="0" err="1"/>
              <a:t>Subjective</a:t>
            </a:r>
            <a:endParaRPr lang="es-ES" sz="2100" dirty="0"/>
          </a:p>
          <a:p>
            <a:pPr marL="781200" lvl="1" indent="-457200">
              <a:buFont typeface="+mj-lt"/>
              <a:buAutoNum type="arabicPeriod"/>
            </a:pPr>
            <a:r>
              <a:rPr lang="es-ES" sz="2100" dirty="0" err="1"/>
              <a:t>Objective</a:t>
            </a:r>
            <a:endParaRPr lang="es-ES" sz="2100" dirty="0"/>
          </a:p>
          <a:p>
            <a:pPr marL="781200" lvl="1" indent="-457200">
              <a:buFont typeface="+mj-lt"/>
              <a:buAutoNum type="arabicPeriod"/>
            </a:pPr>
            <a:r>
              <a:rPr lang="es-ES" sz="2100" dirty="0" err="1"/>
              <a:t>Assessment</a:t>
            </a:r>
            <a:r>
              <a:rPr lang="es-ES" sz="2100" dirty="0"/>
              <a:t>, </a:t>
            </a:r>
            <a:r>
              <a:rPr lang="es-ES" sz="2100" dirty="0" err="1"/>
              <a:t>including</a:t>
            </a:r>
            <a:r>
              <a:rPr lang="es-ES" sz="2100" dirty="0"/>
              <a:t> </a:t>
            </a:r>
            <a:r>
              <a:rPr lang="es-ES" sz="2100" dirty="0" err="1"/>
              <a:t>the</a:t>
            </a:r>
            <a:r>
              <a:rPr lang="es-ES" sz="2100" dirty="0"/>
              <a:t> </a:t>
            </a:r>
            <a:r>
              <a:rPr lang="es-ES" sz="2100" dirty="0" err="1"/>
              <a:t>Problem</a:t>
            </a:r>
            <a:r>
              <a:rPr lang="es-ES" sz="2100" dirty="0"/>
              <a:t> </a:t>
            </a:r>
            <a:r>
              <a:rPr lang="es-ES" sz="2100" dirty="0" err="1"/>
              <a:t>List</a:t>
            </a:r>
            <a:endParaRPr lang="es-ES" sz="2100" dirty="0"/>
          </a:p>
          <a:p>
            <a:pPr marL="781200" lvl="1" indent="-457200">
              <a:buFont typeface="+mj-lt"/>
              <a:buAutoNum type="arabicPeriod"/>
            </a:pPr>
            <a:r>
              <a:rPr lang="es-ES" sz="2100" dirty="0"/>
              <a:t>Plan</a:t>
            </a:r>
          </a:p>
          <a:p>
            <a:pPr marL="457200" indent="-457200">
              <a:buFont typeface="+mj-lt"/>
              <a:buAutoNum type="alphaUcPeriod"/>
            </a:pPr>
            <a:r>
              <a:rPr lang="es-ES" sz="2400" dirty="0"/>
              <a:t>New </a:t>
            </a:r>
            <a:r>
              <a:rPr lang="es-ES" sz="2400" dirty="0" err="1"/>
              <a:t>Terms</a:t>
            </a:r>
            <a:r>
              <a:rPr lang="es-ES" sz="2400" dirty="0"/>
              <a:t>/</a:t>
            </a:r>
            <a:r>
              <a:rPr lang="es-ES" sz="2400" dirty="0" err="1"/>
              <a:t>Abbreviations</a:t>
            </a:r>
            <a:endParaRPr lang="es-ES" sz="2400" dirty="0"/>
          </a:p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s-ES" sz="2400" dirty="0"/>
              <a:t>Vital </a:t>
            </a:r>
            <a:r>
              <a:rPr lang="es-ES" sz="2400" dirty="0" err="1"/>
              <a:t>Signs</a:t>
            </a:r>
            <a:endParaRPr lang="es-ES" sz="2400" dirty="0"/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BP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HR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T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RR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100" dirty="0"/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31665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1" y="874643"/>
            <a:ext cx="3611880" cy="4858359"/>
          </a:xfrm>
        </p:spPr>
        <p:txBody>
          <a:bodyPr anchor="ctr">
            <a:normAutofit/>
          </a:bodyPr>
          <a:lstStyle/>
          <a:p>
            <a:r>
              <a:rPr lang="en-US" sz="4000" dirty="0" err="1">
                <a:solidFill>
                  <a:schemeClr val="accent1"/>
                </a:solidFill>
              </a:rPr>
              <a:t>Esquema</a:t>
            </a:r>
            <a:r>
              <a:rPr lang="en-US" sz="4000" dirty="0">
                <a:solidFill>
                  <a:schemeClr val="accent1"/>
                </a:solidFill>
              </a:rPr>
              <a:t> del </a:t>
            </a:r>
            <a:r>
              <a:rPr lang="en-US" sz="4000" dirty="0" err="1">
                <a:solidFill>
                  <a:schemeClr val="accent1"/>
                </a:solidFill>
              </a:rPr>
              <a:t>tema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1" y="-1"/>
            <a:ext cx="8420099" cy="685799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endParaRPr lang="en-US" sz="2400" dirty="0"/>
          </a:p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s-ES" sz="2200" dirty="0"/>
              <a:t>Definiciones:</a:t>
            </a:r>
          </a:p>
          <a:p>
            <a:pPr marL="781200" lvl="1" indent="-457200">
              <a:buFont typeface="+mj-lt"/>
              <a:buAutoNum type="arabicPeriod"/>
            </a:pPr>
            <a:r>
              <a:rPr lang="es-ES" sz="2200" dirty="0"/>
              <a:t>SOAP</a:t>
            </a:r>
          </a:p>
          <a:p>
            <a:pPr marL="781200" lvl="1" indent="-457200">
              <a:buFont typeface="+mj-lt"/>
              <a:buAutoNum type="arabicPeriod"/>
            </a:pPr>
            <a:r>
              <a:rPr lang="es-ES" sz="2200" dirty="0"/>
              <a:t>Subjetivo</a:t>
            </a:r>
          </a:p>
          <a:p>
            <a:pPr marL="781200" lvl="1" indent="-457200">
              <a:buFont typeface="+mj-lt"/>
              <a:buAutoNum type="arabicPeriod"/>
            </a:pPr>
            <a:r>
              <a:rPr lang="es-ES" sz="2200" dirty="0"/>
              <a:t>Objetivo</a:t>
            </a:r>
          </a:p>
          <a:p>
            <a:pPr marL="781200" lvl="1" indent="-457200">
              <a:buFont typeface="+mj-lt"/>
              <a:buAutoNum type="arabicPeriod"/>
            </a:pPr>
            <a:r>
              <a:rPr lang="es-ES" sz="2200" dirty="0"/>
              <a:t>Evaluación, </a:t>
            </a:r>
            <a:r>
              <a:rPr lang="es-ES" sz="2200" b="0" i="0" dirty="0">
                <a:solidFill>
                  <a:schemeClr val="tx1"/>
                </a:solidFill>
                <a:effectLst/>
              </a:rPr>
              <a:t>incluyendo la lista de problemas</a:t>
            </a:r>
            <a:endParaRPr lang="es-ES" sz="2200" dirty="0">
              <a:solidFill>
                <a:schemeClr val="tx1"/>
              </a:solidFill>
            </a:endParaRPr>
          </a:p>
          <a:p>
            <a:pPr marL="781200" lvl="1" indent="-457200">
              <a:buFont typeface="+mj-lt"/>
              <a:buAutoNum type="arabicPeriod"/>
            </a:pPr>
            <a:r>
              <a:rPr lang="es-ES" sz="2200" dirty="0"/>
              <a:t>Plan</a:t>
            </a:r>
          </a:p>
          <a:p>
            <a:pPr marL="457200" indent="-457200">
              <a:buFont typeface="+mj-lt"/>
              <a:buAutoNum type="alphaUcPeriod"/>
            </a:pPr>
            <a:r>
              <a:rPr lang="es-ES" sz="2200" dirty="0"/>
              <a:t>Nuevos términos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UcPeriod"/>
            </a:pPr>
            <a:r>
              <a:rPr lang="es-ES" sz="2200" dirty="0"/>
              <a:t>Signos vitales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/>
              <a:t>BP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/>
              <a:t>HR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/>
              <a:t>T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/>
              <a:t>RR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/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744283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7AD061-2165-4CA1-BA4D-1E4D8720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1124999"/>
            <a:ext cx="3605228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Contact info</a:t>
            </a:r>
            <a:br>
              <a:rPr lang="en-US" sz="4000" dirty="0">
                <a:solidFill>
                  <a:schemeClr val="accent1"/>
                </a:solidFill>
              </a:rPr>
            </a:b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 err="1">
                <a:solidFill>
                  <a:schemeClr val="accent1"/>
                </a:solidFill>
              </a:rPr>
              <a:t>Información</a:t>
            </a:r>
            <a:r>
              <a:rPr lang="en-US" sz="4000" dirty="0">
                <a:solidFill>
                  <a:schemeClr val="accent1"/>
                </a:solidFill>
              </a:rPr>
              <a:t> del </a:t>
            </a:r>
            <a:r>
              <a:rPr lang="en-US" sz="4000" dirty="0" err="1">
                <a:solidFill>
                  <a:schemeClr val="accent1"/>
                </a:solidFill>
              </a:rPr>
              <a:t>contacto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AD37-AACF-466E-B66C-C94EA5E99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9102" y="731521"/>
            <a:ext cx="7837939" cy="6126479"/>
          </a:xfrm>
        </p:spPr>
        <p:txBody>
          <a:bodyPr>
            <a:normAutofit/>
          </a:bodyPr>
          <a:lstStyle/>
          <a:p>
            <a:r>
              <a:rPr lang="en-US" sz="2800" dirty="0"/>
              <a:t>Remind App: Text @DrHaroM to the number: 81010 (remember the @ symbol)</a:t>
            </a:r>
          </a:p>
          <a:p>
            <a:r>
              <a:rPr lang="en-US" sz="2800" dirty="0"/>
              <a:t>HISD Email: </a:t>
            </a:r>
            <a:r>
              <a:rPr lang="en-US" sz="28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Anna.Haro@Houstonisd.org</a:t>
            </a:r>
            <a:endParaRPr lang="en-US" sz="2800" b="1" dirty="0">
              <a:solidFill>
                <a:schemeClr val="accent1"/>
              </a:solidFill>
            </a:endParaRPr>
          </a:p>
          <a:p>
            <a:r>
              <a:rPr lang="en-US" sz="2800" dirty="0"/>
              <a:t>Office Hours: </a:t>
            </a:r>
            <a:r>
              <a:rPr lang="en-US" sz="2800" dirty="0" err="1"/>
              <a:t>aily</a:t>
            </a:r>
            <a:r>
              <a:rPr lang="en-US" sz="2800" dirty="0"/>
              <a:t> during lunch, room S</a:t>
            </a:r>
            <a:r>
              <a:rPr lang="en-US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2800" dirty="0"/>
              <a:t>uth 114</a:t>
            </a:r>
          </a:p>
        </p:txBody>
      </p:sp>
    </p:spTree>
    <p:extLst>
      <p:ext uri="{BB962C8B-B14F-4D97-AF65-F5344CB8AC3E}">
        <p14:creationId xmlns:p14="http://schemas.microsoft.com/office/powerpoint/2010/main" val="2896155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Definitions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1. What is A soap note?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457201"/>
            <a:ext cx="8393723" cy="6115806"/>
          </a:xfrm>
        </p:spPr>
        <p:txBody>
          <a:bodyPr>
            <a:normAutofit/>
          </a:bodyPr>
          <a:lstStyle/>
          <a:p>
            <a:r>
              <a:rPr lang="en-US" sz="2800" dirty="0"/>
              <a:t>A SOAP note is a medical documentation tool used to communicate health care information about a specific patient between health care providers.</a:t>
            </a:r>
          </a:p>
          <a:p>
            <a:r>
              <a:rPr lang="en-US" sz="2800" dirty="0"/>
              <a:t>Dissect the sentence above for the description of a SOAP note: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Medical </a:t>
            </a:r>
            <a:r>
              <a:rPr lang="en-US" sz="2800" u="sng" dirty="0"/>
              <a:t>Documentation</a:t>
            </a:r>
            <a:r>
              <a:rPr lang="en-US" sz="2800" dirty="0"/>
              <a:t> Tool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It is used to communicate health care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SOAP note is about one patient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It is used to communicate between health care providers. – It uses a common language. </a:t>
            </a:r>
            <a:r>
              <a:rPr lang="en-US" sz="2800" dirty="0">
                <a:solidFill>
                  <a:srgbClr val="FF0000"/>
                </a:solidFill>
              </a:rPr>
              <a:t>(What is the common language called?)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95754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Definitions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1. What is A soap note?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457200"/>
            <a:ext cx="8393723" cy="64007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 SOAP note is a medical documentation tool used to communicate health care information about a specific patient between health care providers.</a:t>
            </a:r>
          </a:p>
          <a:p>
            <a:r>
              <a:rPr lang="en-US" sz="2800" dirty="0"/>
              <a:t>The SOAP note usually represents a snap-shot of one health care encounter at a moment in time (one office visit, a specific health consultation, one ER visit, </a:t>
            </a:r>
            <a:r>
              <a:rPr lang="en-US" sz="2800" dirty="0" err="1"/>
              <a:t>etc</a:t>
            </a:r>
            <a:r>
              <a:rPr lang="en-US" sz="2800" dirty="0"/>
              <a:t>)</a:t>
            </a:r>
          </a:p>
          <a:p>
            <a:r>
              <a:rPr lang="en-US" sz="2800" dirty="0"/>
              <a:t>The SOAP note also provides a broad overview of the patient’s past medical history, including their health conditions and current medications.</a:t>
            </a:r>
          </a:p>
          <a:p>
            <a:r>
              <a:rPr lang="en-US" sz="2800" dirty="0"/>
              <a:t>The fours sections of a SOAP note include:</a:t>
            </a:r>
          </a:p>
          <a:p>
            <a:pPr lvl="1"/>
            <a:r>
              <a:rPr lang="en-US" sz="2500" dirty="0"/>
              <a:t>Subjective</a:t>
            </a:r>
          </a:p>
          <a:p>
            <a:pPr lvl="1"/>
            <a:r>
              <a:rPr lang="en-US" sz="2500" dirty="0"/>
              <a:t>Objective</a:t>
            </a:r>
          </a:p>
          <a:p>
            <a:pPr lvl="1"/>
            <a:r>
              <a:rPr lang="en-US" sz="2500" dirty="0"/>
              <a:t>Assessment </a:t>
            </a:r>
          </a:p>
          <a:p>
            <a:pPr lvl="1"/>
            <a:r>
              <a:rPr lang="en-US" sz="2500" dirty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4156214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999"/>
            <a:ext cx="3798277" cy="4608003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A. Definitions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>
                <a:solidFill>
                  <a:schemeClr val="accent1"/>
                </a:solidFill>
              </a:rPr>
              <a:t>2. What is Subjective?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632F-9F5F-4ACC-AE86-A7936ACC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7" y="675250"/>
            <a:ext cx="8393723" cy="6030350"/>
          </a:xfrm>
        </p:spPr>
        <p:txBody>
          <a:bodyPr>
            <a:normAutofit/>
          </a:bodyPr>
          <a:lstStyle/>
          <a:p>
            <a:r>
              <a:rPr lang="en-US" sz="2800" dirty="0"/>
              <a:t>The S stands for subjective information. </a:t>
            </a:r>
          </a:p>
          <a:p>
            <a:r>
              <a:rPr lang="en-US" sz="2800" dirty="0"/>
              <a:t>The subjective information contains the medical information and observations from the viewpoint of the patient. Ex. “the patient complains of …” </a:t>
            </a:r>
            <a:r>
              <a:rPr lang="en-US" sz="2800" dirty="0">
                <a:solidFill>
                  <a:srgbClr val="FF0000"/>
                </a:solidFill>
              </a:rPr>
              <a:t>(In your literature courses, what or who is referred to as the main subject? Are there comparisons with the SOAP note?)</a:t>
            </a:r>
            <a:endParaRPr lang="en-US" sz="2800" dirty="0"/>
          </a:p>
          <a:p>
            <a:r>
              <a:rPr lang="en-US" sz="2800" dirty="0"/>
              <a:t>Subjective information includes health care information that CANNOT be verified by lab work, diagnostic tests, or other means of measurement.</a:t>
            </a:r>
          </a:p>
        </p:txBody>
      </p:sp>
    </p:spTree>
    <p:extLst>
      <p:ext uri="{BB962C8B-B14F-4D97-AF65-F5344CB8AC3E}">
        <p14:creationId xmlns:p14="http://schemas.microsoft.com/office/powerpoint/2010/main" val="738177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1102818C2144489E09ECC2369AFA50" ma:contentTypeVersion="8" ma:contentTypeDescription="Create a new document." ma:contentTypeScope="" ma:versionID="11375dbe360ed94b54f573c118fa402c">
  <xsd:schema xmlns:xsd="http://www.w3.org/2001/XMLSchema" xmlns:xs="http://www.w3.org/2001/XMLSchema" xmlns:p="http://schemas.microsoft.com/office/2006/metadata/properties" xmlns:ns3="ba1fd6fd-034e-4604-8e95-cb5a529b65c2" xmlns:ns4="636e7503-8436-415c-b5b4-5e89a03acea4" targetNamespace="http://schemas.microsoft.com/office/2006/metadata/properties" ma:root="true" ma:fieldsID="f9d8f99c7446061fc1165ef691fd0a46" ns3:_="" ns4:_="">
    <xsd:import namespace="ba1fd6fd-034e-4604-8e95-cb5a529b65c2"/>
    <xsd:import namespace="636e7503-8436-415c-b5b4-5e89a03ace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fd6fd-034e-4604-8e95-cb5a529b6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e7503-8436-415c-b5b4-5e89a03ace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ba1fd6fd-034e-4604-8e95-cb5a529b65c2" xsi:nil="true"/>
  </documentManagement>
</p:properties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C6A2FF-468E-4CD8-900B-AF5A8D2222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1fd6fd-034e-4604-8e95-cb5a529b65c2"/>
    <ds:schemaRef ds:uri="636e7503-8436-415c-b5b4-5e89a03ace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a1fd6fd-034e-4604-8e95-cb5a529b65c2"/>
    <ds:schemaRef ds:uri="http://purl.org/dc/terms/"/>
    <ds:schemaRef ds:uri="http://www.w3.org/XML/1998/namespace"/>
    <ds:schemaRef ds:uri="http://schemas.microsoft.com/office/2006/documentManagement/types"/>
    <ds:schemaRef ds:uri="636e7503-8436-415c-b5b4-5e89a03acea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5312</TotalTime>
  <Words>1724</Words>
  <Application>Microsoft Office PowerPoint</Application>
  <PresentationFormat>Widescreen</PresentationFormat>
  <Paragraphs>207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Franklin Gothic Book</vt:lpstr>
      <vt:lpstr>Franklin Gothic Demi</vt:lpstr>
      <vt:lpstr>Segoe UI Emoji</vt:lpstr>
      <vt:lpstr>Wingdings 2</vt:lpstr>
      <vt:lpstr>DividendVTI</vt:lpstr>
      <vt:lpstr>Intro to  SOAP Notes Westside High School Dr. Anna Haro</vt:lpstr>
      <vt:lpstr>Learning objectives TEKS: §130.223. (c)(1)(A) and (B) &amp; (2)(A) and (B)</vt:lpstr>
      <vt:lpstr>Objetivos de aprendizaje TEKS: §130.223. (c)(1)(A) and (B) &amp; (2)(A) and (B)  </vt:lpstr>
      <vt:lpstr>Outline</vt:lpstr>
      <vt:lpstr>Esquema del tema</vt:lpstr>
      <vt:lpstr>Contact info  Información del contacto</vt:lpstr>
      <vt:lpstr>A. Definitions 1. What is A soap note?</vt:lpstr>
      <vt:lpstr>A. Definitions 1. What is A soap note?</vt:lpstr>
      <vt:lpstr>A. Definitions 2. What is Subjective?</vt:lpstr>
      <vt:lpstr>A. Definitions 3. What is objective?</vt:lpstr>
      <vt:lpstr>A. Definitions 4. What is the Assessment? What is the problem List?</vt:lpstr>
      <vt:lpstr>A. Definitions 5. What is the Plan?</vt:lpstr>
      <vt:lpstr>B. New terms</vt:lpstr>
      <vt:lpstr>Medical terms and Abbreviations for Subjective information</vt:lpstr>
      <vt:lpstr>Medical terms and Abbreviations for Subjective information</vt:lpstr>
      <vt:lpstr>Medical terms and Abbreviations for objective information</vt:lpstr>
      <vt:lpstr>Medical terms and Abbreviations for objective information</vt:lpstr>
      <vt:lpstr>C. Vital Signs</vt:lpstr>
      <vt:lpstr>C. Vital Signs 1. BP</vt:lpstr>
      <vt:lpstr>C. Vital Signs 2. HR</vt:lpstr>
      <vt:lpstr>C. Vital Signs 3. T</vt:lpstr>
      <vt:lpstr>C. Vital Signs 4. RR</vt:lpstr>
      <vt:lpstr>C. Vital Signs 5. O2</vt:lpstr>
      <vt:lpstr>C. Vital Signs The final abbreviation (of the slides)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 SOAP Notes Westside High School Dr. Anna Haro</dc:title>
  <dc:creator>Haro, Anna H</dc:creator>
  <cp:lastModifiedBy>Haro, Anna H</cp:lastModifiedBy>
  <cp:revision>21</cp:revision>
  <dcterms:created xsi:type="dcterms:W3CDTF">2020-09-14T17:54:33Z</dcterms:created>
  <dcterms:modified xsi:type="dcterms:W3CDTF">2022-02-02T00:53:15Z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0x010100C31102818C2144489E09ECC2369AFA50</vt:lpwstr>
  </property>
</Properties>
</file>